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29"/>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0" autoAdjust="0"/>
    <p:restoredTop sz="94660"/>
  </p:normalViewPr>
  <p:slideViewPr>
    <p:cSldViewPr snapToGrid="0" showGuides="1">
      <p:cViewPr>
        <p:scale>
          <a:sx n="86" d="100"/>
          <a:sy n="86" d="100"/>
        </p:scale>
        <p:origin x="30" y="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DF505-C800-4F6A-9906-27147A82A3DC}" type="datetimeFigureOut">
              <a:rPr lang="en-US" smtClean="0"/>
              <a:t>10/5/2016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8B30-430A-419E-AAC8-C52672057434}" type="slidenum">
              <a:rPr lang="en-US" smtClean="0"/>
              <a:t>‹#›</a:t>
            </a:fld>
            <a:endParaRPr lang="en-US"/>
          </a:p>
        </p:txBody>
      </p:sp>
    </p:spTree>
    <p:extLst>
      <p:ext uri="{BB962C8B-B14F-4D97-AF65-F5344CB8AC3E}">
        <p14:creationId xmlns:p14="http://schemas.microsoft.com/office/powerpoint/2010/main" val="22993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33F966B-4ADC-4E3F-B36C-6FAFCC426477}" type="slidenum">
              <a:rPr lang="en-US" smtClean="0"/>
              <a:t>5</a:t>
            </a:fld>
            <a:endParaRPr lang="en-US"/>
          </a:p>
        </p:txBody>
      </p:sp>
    </p:spTree>
    <p:extLst>
      <p:ext uri="{BB962C8B-B14F-4D97-AF65-F5344CB8AC3E}">
        <p14:creationId xmlns:p14="http://schemas.microsoft.com/office/powerpoint/2010/main" val="353395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10/5/2016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775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16</a:t>
            </a:fld>
            <a:endParaRPr lang="en-US"/>
          </a:p>
        </p:txBody>
      </p:sp>
    </p:spTree>
    <p:extLst>
      <p:ext uri="{BB962C8B-B14F-4D97-AF65-F5344CB8AC3E}">
        <p14:creationId xmlns:p14="http://schemas.microsoft.com/office/powerpoint/2010/main" val="3023993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10/5/2016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3189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75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3269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734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158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599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6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603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921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8367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504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95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44344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82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37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9287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167509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57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4128121962"/>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326037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11145525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04923696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859927"/>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5061343"/>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7857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849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736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069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0028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8087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4616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1298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9622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8260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51459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813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77614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4572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88938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37604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131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570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2626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214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258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52643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7055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26859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408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384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37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2059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97021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 id="214748371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2956966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4.png"/><Relationship Id="rId5" Type="http://schemas.openxmlformats.org/officeDocument/2006/relationships/image" Target="../media/image2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s.msdn.microsoft.com/powershell/2016/02/11/dsc-resource-kit-gets-even-bigger/"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Infrastructure as Code (IAC)</a:t>
            </a:r>
            <a:endParaRPr lang="en-US" b="1" dirty="0"/>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088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ARM template structure</a:t>
            </a:r>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p:cNvSpPr>
          <p:nvPr/>
        </p:nvSpPr>
        <p:spPr>
          <a:xfrm>
            <a:off x="153561" y="1189177"/>
            <a:ext cx="11887200" cy="5283667"/>
          </a:xfrm>
          <a:prstGeom prst="rect">
            <a:avLst/>
          </a:prstGeom>
          <a:solidFill>
            <a:sysClr val="window" lastClr="FFFFFF"/>
          </a:solidFill>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Courier New" panose="02070309020205020404" pitchFamily="49" charset="0"/>
                <a:ea typeface="+mn-ea"/>
                <a:cs typeface="Courier New" panose="02070309020205020404" pitchFamily="49"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500" dirty="0">
                <a:solidFill>
                  <a:sysClr val="windowText" lastClr="000000"/>
                </a:solidFill>
              </a:rPr>
              <a:t>{</a:t>
            </a:r>
          </a:p>
          <a:p>
            <a:pPr lvl="0">
              <a:defRPr/>
            </a:pPr>
            <a:r>
              <a:rPr lang="en-US" sz="1500" dirty="0">
                <a:solidFill>
                  <a:sysClr val="windowText" lastClr="000000"/>
                </a:solidFill>
              </a:rPr>
              <a:t>  "$schema": "https://schema.management.azure.com/schemas/2015-01-01/</a:t>
            </a:r>
            <a:r>
              <a:rPr lang="en-US" sz="1500" dirty="0" err="1">
                <a:solidFill>
                  <a:sysClr val="windowText" lastClr="000000"/>
                </a:solidFill>
              </a:rPr>
              <a:t>deploymentTemplate.json</a:t>
            </a:r>
            <a:r>
              <a:rPr lang="en-US" sz="1500" dirty="0">
                <a:solidFill>
                  <a:sysClr val="windowText" lastClr="000000"/>
                </a:solidFill>
              </a:rPr>
              <a:t>#",</a:t>
            </a:r>
          </a:p>
          <a:p>
            <a:pPr lvl="0">
              <a:defRPr/>
            </a:pPr>
            <a:r>
              <a:rPr lang="en-US" sz="1500" dirty="0">
                <a:solidFill>
                  <a:sysClr val="windowText" lastClr="000000"/>
                </a:solidFill>
              </a:rPr>
              <a:t>  "</a:t>
            </a:r>
            <a:r>
              <a:rPr lang="en-US" sz="1500" dirty="0" err="1">
                <a:solidFill>
                  <a:sysClr val="windowText" lastClr="000000"/>
                </a:solidFill>
              </a:rPr>
              <a:t>contentVersion</a:t>
            </a:r>
            <a:r>
              <a:rPr lang="en-US" sz="1500" dirty="0">
                <a:solidFill>
                  <a:sysClr val="windowText" lastClr="000000"/>
                </a:solidFill>
              </a:rPr>
              <a:t>": "1.0.0.0",</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parameters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Parameters referenced by resources  (parameterize your template)</a:t>
            </a: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variables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Variables referenced by resources</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resources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Virtual Machine, Web App, Virtual Network, SQL Azure, Storage Account, etc.</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outputs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Optional outputs from deployment</a:t>
            </a:r>
          </a:p>
          <a:p>
            <a:pPr lvl="0">
              <a:defRPr/>
            </a:pPr>
            <a:r>
              <a:rPr lang="en-US" sz="1500" dirty="0">
                <a:solidFill>
                  <a:sysClr val="windowText" lastClr="000000"/>
                </a:solidFill>
              </a:rPr>
              <a:t>  }</a:t>
            </a:r>
          </a:p>
          <a:p>
            <a:pPr lvl="0">
              <a:defRPr/>
            </a:pPr>
            <a:r>
              <a:rPr lang="en-US" sz="1500" dirty="0">
                <a:solidFill>
                  <a:sysClr val="windowText" lastClr="000000"/>
                </a:solidFill>
              </a:rPr>
              <a:t>}</a:t>
            </a:r>
          </a:p>
        </p:txBody>
      </p:sp>
    </p:spTree>
    <p:extLst>
      <p:ext uri="{BB962C8B-B14F-4D97-AF65-F5344CB8AC3E}">
        <p14:creationId xmlns:p14="http://schemas.microsoft.com/office/powerpoint/2010/main" val="1517323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ARM template functions</a:t>
            </a:r>
          </a:p>
        </p:txBody>
      </p:sp>
      <p:sp>
        <p:nvSpPr>
          <p:cNvPr id="4" name="Text Placeholder 3"/>
          <p:cNvSpPr>
            <a:spLocks noGrp="1"/>
          </p:cNvSpPr>
          <p:nvPr>
            <p:ph type="body" sz="quarter" idx="10"/>
          </p:nvPr>
        </p:nvSpPr>
        <p:spPr>
          <a:xfrm>
            <a:off x="269239" y="1189177"/>
            <a:ext cx="11653523" cy="4967324"/>
          </a:xfrm>
        </p:spPr>
        <p:txBody>
          <a:bodyPr>
            <a:normAutofit fontScale="92500" lnSpcReduction="20000"/>
          </a:bodyPr>
          <a:lstStyle/>
          <a:p>
            <a:r>
              <a:rPr lang="en-US" dirty="0" err="1"/>
              <a:t>concat</a:t>
            </a:r>
            <a:r>
              <a:rPr lang="en-US" dirty="0"/>
              <a:t>() – string concatenation</a:t>
            </a:r>
          </a:p>
          <a:p>
            <a:endParaRPr lang="en-US" dirty="0"/>
          </a:p>
          <a:p>
            <a:r>
              <a:rPr lang="en-US" dirty="0" err="1"/>
              <a:t>uniqueString</a:t>
            </a:r>
            <a:r>
              <a:rPr lang="en-US" dirty="0"/>
              <a:t>() – 64-bit hash of a given string</a:t>
            </a:r>
          </a:p>
          <a:p>
            <a:endParaRPr lang="en-US" dirty="0"/>
          </a:p>
          <a:p>
            <a:r>
              <a:rPr lang="en-US" dirty="0" err="1"/>
              <a:t>resourceGroup</a:t>
            </a:r>
            <a:r>
              <a:rPr lang="en-US" dirty="0"/>
              <a:t>() – instance of a resource group</a:t>
            </a:r>
          </a:p>
          <a:p>
            <a:endParaRPr lang="en-US" dirty="0"/>
          </a:p>
          <a:p>
            <a:r>
              <a:rPr lang="en-US" dirty="0" err="1"/>
              <a:t>resourceId</a:t>
            </a:r>
            <a:r>
              <a:rPr lang="en-US" dirty="0"/>
              <a:t>() – unique identifier of a resource</a:t>
            </a:r>
          </a:p>
          <a:p>
            <a:endParaRPr lang="en-US" dirty="0"/>
          </a:p>
          <a:p>
            <a:r>
              <a:rPr lang="en-US" dirty="0" err="1"/>
              <a:t>copyIndex</a:t>
            </a:r>
            <a:r>
              <a:rPr lang="en-US" dirty="0"/>
              <a:t>() – looping construct</a:t>
            </a:r>
          </a:p>
        </p:txBody>
      </p:sp>
      <p:sp>
        <p:nvSpPr>
          <p:cNvPr id="7" name="Rectangle 6"/>
          <p:cNvSpPr/>
          <p:nvPr/>
        </p:nvSpPr>
        <p:spPr>
          <a:xfrm>
            <a:off x="3384704" y="6156501"/>
            <a:ext cx="5422594" cy="584775"/>
          </a:xfrm>
          <a:prstGeom prst="rect">
            <a:avLst/>
          </a:prstGeom>
        </p:spPr>
        <p:txBody>
          <a:bodyPr wrap="square">
            <a:spAutoFit/>
          </a:bodyPr>
          <a:lstStyle/>
          <a:p>
            <a:pPr algn="ctr"/>
            <a:r>
              <a:rPr lang="en-US" sz="3200" dirty="0">
                <a:solidFill>
                  <a:srgbClr val="00B0F0"/>
                </a:solidFill>
              </a:rPr>
              <a:t>http://aka.ms/armfunc</a:t>
            </a:r>
          </a:p>
        </p:txBody>
      </p:sp>
    </p:spTree>
    <p:extLst>
      <p:ext uri="{BB962C8B-B14F-4D97-AF65-F5344CB8AC3E}">
        <p14:creationId xmlns:p14="http://schemas.microsoft.com/office/powerpoint/2010/main" val="23580492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Visual Studio to author ARM templates</a:t>
            </a:r>
          </a:p>
        </p:txBody>
      </p:sp>
      <p:sp>
        <p:nvSpPr>
          <p:cNvPr id="3" name="Text Placeholder 2"/>
          <p:cNvSpPr>
            <a:spLocks noGrp="1"/>
          </p:cNvSpPr>
          <p:nvPr>
            <p:ph type="body" sz="quarter" idx="10"/>
          </p:nvPr>
        </p:nvSpPr>
        <p:spPr>
          <a:xfrm>
            <a:off x="269241" y="1189176"/>
            <a:ext cx="5378548" cy="5400046"/>
          </a:xfrm>
        </p:spPr>
        <p:txBody>
          <a:bodyPr>
            <a:normAutofit lnSpcReduction="10000"/>
          </a:bodyPr>
          <a:lstStyle/>
          <a:p>
            <a:r>
              <a:rPr lang="en-US" dirty="0"/>
              <a:t>Deployment template</a:t>
            </a:r>
          </a:p>
          <a:p>
            <a:pPr lvl="1"/>
            <a:r>
              <a:rPr lang="en-US" dirty="0"/>
              <a:t>Describes the resources to deploy in a resource group</a:t>
            </a:r>
          </a:p>
          <a:p>
            <a:pPr lvl="1"/>
            <a:endParaRPr lang="en-US" dirty="0"/>
          </a:p>
          <a:p>
            <a:r>
              <a:rPr lang="en-US" dirty="0"/>
              <a:t>Deployment template parameters</a:t>
            </a:r>
          </a:p>
          <a:p>
            <a:pPr lvl="1"/>
            <a:r>
              <a:rPr lang="en-US" dirty="0"/>
              <a:t>Provides parameter values for parameters defined in the Deployment Template</a:t>
            </a:r>
          </a:p>
          <a:p>
            <a:pPr lvl="1"/>
            <a:endParaRPr lang="en-US" dirty="0"/>
          </a:p>
          <a:p>
            <a:r>
              <a:rPr lang="en-US" dirty="0"/>
              <a:t>Deployment script</a:t>
            </a:r>
          </a:p>
          <a:p>
            <a:pPr lvl="1"/>
            <a:r>
              <a:rPr lang="en-US" dirty="0"/>
              <a:t>PowerShell script to deploy the resources defined in the Deployment Template using the parameter values defined in the Deployment Template Parameters file</a:t>
            </a:r>
          </a:p>
        </p:txBody>
      </p:sp>
      <p:grpSp>
        <p:nvGrpSpPr>
          <p:cNvPr id="20" name="Group 19"/>
          <p:cNvGrpSpPr/>
          <p:nvPr/>
        </p:nvGrpSpPr>
        <p:grpSpPr>
          <a:xfrm>
            <a:off x="6368192" y="1499230"/>
            <a:ext cx="5556889" cy="2643965"/>
            <a:chOff x="6309361" y="3356687"/>
            <a:chExt cx="4803271" cy="1977826"/>
          </a:xfrm>
        </p:grpSpPr>
        <p:grpSp>
          <p:nvGrpSpPr>
            <p:cNvPr id="4" name="Group 3"/>
            <p:cNvGrpSpPr/>
            <p:nvPr/>
          </p:nvGrpSpPr>
          <p:grpSpPr>
            <a:xfrm>
              <a:off x="6309361" y="3356687"/>
              <a:ext cx="4803271" cy="1977826"/>
              <a:chOff x="362873" y="1520887"/>
              <a:chExt cx="4803271" cy="1977826"/>
            </a:xfrm>
          </p:grpSpPr>
          <p:grpSp>
            <p:nvGrpSpPr>
              <p:cNvPr id="5" name="Group 4"/>
              <p:cNvGrpSpPr/>
              <p:nvPr/>
            </p:nvGrpSpPr>
            <p:grpSpPr>
              <a:xfrm>
                <a:off x="362873" y="2224818"/>
                <a:ext cx="1015913" cy="667349"/>
                <a:chOff x="794886" y="4424768"/>
                <a:chExt cx="1015913" cy="667349"/>
              </a:xfrm>
            </p:grpSpPr>
            <p:pic>
              <p:nvPicPr>
                <p:cNvPr id="16" name="Picture 1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17" name="Picture 1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6" name="Group 5"/>
              <p:cNvGrpSpPr/>
              <p:nvPr/>
            </p:nvGrpSpPr>
            <p:grpSpPr>
              <a:xfrm>
                <a:off x="2051482" y="1520887"/>
                <a:ext cx="2940833" cy="594002"/>
                <a:chOff x="2176903" y="2400684"/>
                <a:chExt cx="2940833" cy="594002"/>
              </a:xfrm>
            </p:grpSpPr>
            <p:pic>
              <p:nvPicPr>
                <p:cNvPr id="14" name="Picture 13"/>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15" name="TextBox 14"/>
                <p:cNvSpPr txBox="1"/>
                <p:nvPr/>
              </p:nvSpPr>
              <p:spPr>
                <a:xfrm>
                  <a:off x="2632994" y="2400684"/>
                  <a:ext cx="2484742"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(JSON)</a:t>
                  </a:r>
                </a:p>
              </p:txBody>
            </p:sp>
          </p:grpSp>
          <p:grpSp>
            <p:nvGrpSpPr>
              <p:cNvPr id="7" name="Group 6"/>
              <p:cNvGrpSpPr/>
              <p:nvPr/>
            </p:nvGrpSpPr>
            <p:grpSpPr>
              <a:xfrm>
                <a:off x="2059564" y="2901609"/>
                <a:ext cx="2779063" cy="597104"/>
                <a:chOff x="2176903" y="4433247"/>
                <a:chExt cx="2779063" cy="597104"/>
              </a:xfrm>
            </p:grpSpPr>
            <p:pic>
              <p:nvPicPr>
                <p:cNvPr id="12" name="Picture 1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13" name="TextBox 12"/>
                <p:cNvSpPr txBox="1"/>
                <p:nvPr/>
              </p:nvSpPr>
              <p:spPr>
                <a:xfrm>
                  <a:off x="2609831" y="4433247"/>
                  <a:ext cx="2346135"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script (PowerShell)</a:t>
                  </a:r>
                </a:p>
              </p:txBody>
            </p:sp>
          </p:grpSp>
          <p:grpSp>
            <p:nvGrpSpPr>
              <p:cNvPr id="8" name="Group 7"/>
              <p:cNvGrpSpPr/>
              <p:nvPr/>
            </p:nvGrpSpPr>
            <p:grpSpPr>
              <a:xfrm>
                <a:off x="2051482" y="2241671"/>
                <a:ext cx="3114662" cy="594002"/>
                <a:chOff x="2178667" y="3428017"/>
                <a:chExt cx="3114662" cy="594002"/>
              </a:xfrm>
            </p:grpSpPr>
            <p:pic>
              <p:nvPicPr>
                <p:cNvPr id="10" name="Picture 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11" name="TextBox 10"/>
                <p:cNvSpPr txBox="1"/>
                <p:nvPr/>
              </p:nvSpPr>
              <p:spPr>
                <a:xfrm>
                  <a:off x="2629149" y="3428017"/>
                  <a:ext cx="2664180"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parameters (JSON)</a:t>
                  </a:r>
                </a:p>
              </p:txBody>
            </p:sp>
          </p:grpSp>
          <p:sp>
            <p:nvSpPr>
              <p:cNvPr id="9" name="Left Brace 8"/>
              <p:cNvSpPr/>
              <p:nvPr/>
            </p:nvSpPr>
            <p:spPr>
              <a:xfrm>
                <a:off x="1470774" y="1560012"/>
                <a:ext cx="500885" cy="1898805"/>
              </a:xfrm>
              <a:prstGeom prst="leftBrace">
                <a:avLst/>
              </a:prstGeom>
              <a:ln w="571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pic>
          <p:nvPicPr>
            <p:cNvPr id="19" name="Picture 18"/>
            <p:cNvPicPr>
              <a:picLocks/>
            </p:cNvPicPr>
            <p:nvPr/>
          </p:nvPicPr>
          <p:blipFill>
            <a:blip r:embed="rId6"/>
            <a:stretch>
              <a:fillRect/>
            </a:stretch>
          </p:blipFill>
          <p:spPr>
            <a:xfrm flipV="1">
              <a:off x="6852605" y="4184723"/>
              <a:ext cx="393192" cy="246888"/>
            </a:xfrm>
            <a:prstGeom prst="rect">
              <a:avLst/>
            </a:prstGeom>
          </p:spPr>
        </p:pic>
      </p:grpSp>
    </p:spTree>
    <p:extLst>
      <p:ext uri="{BB962C8B-B14F-4D97-AF65-F5344CB8AC3E}">
        <p14:creationId xmlns:p14="http://schemas.microsoft.com/office/powerpoint/2010/main" val="15882354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Author an ARM template using Visual Studio</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412583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Deploying ARM templates</a:t>
            </a:r>
          </a:p>
        </p:txBody>
      </p:sp>
    </p:spTree>
    <p:extLst>
      <p:ext uri="{BB962C8B-B14F-4D97-AF65-F5344CB8AC3E}">
        <p14:creationId xmlns:p14="http://schemas.microsoft.com/office/powerpoint/2010/main" val="37883636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 for deploying ARM templates</a:t>
            </a:r>
          </a:p>
        </p:txBody>
      </p:sp>
      <p:sp>
        <p:nvSpPr>
          <p:cNvPr id="4" name="Text Placeholder 3"/>
          <p:cNvSpPr>
            <a:spLocks noGrp="1"/>
          </p:cNvSpPr>
          <p:nvPr>
            <p:ph type="body" sz="quarter" idx="10"/>
          </p:nvPr>
        </p:nvSpPr>
        <p:spPr>
          <a:xfrm>
            <a:off x="269239" y="1189177"/>
            <a:ext cx="11653523" cy="5325923"/>
          </a:xfrm>
        </p:spPr>
        <p:txBody>
          <a:bodyPr>
            <a:normAutofit fontScale="92500" lnSpcReduction="10000"/>
          </a:bodyPr>
          <a:lstStyle/>
          <a:p>
            <a:r>
              <a:rPr lang="en-US" dirty="0"/>
              <a:t>PowerShell</a:t>
            </a:r>
          </a:p>
          <a:p>
            <a:pPr lvl="1"/>
            <a:r>
              <a:rPr lang="en-US" dirty="0"/>
              <a:t>Azure PowerShell Cmdlets 1.0 (or newer) - “</a:t>
            </a:r>
            <a:r>
              <a:rPr lang="en-US" dirty="0" err="1"/>
              <a:t>AzureRM</a:t>
            </a:r>
            <a:r>
              <a:rPr lang="en-US" dirty="0"/>
              <a:t>” cmdlets</a:t>
            </a:r>
          </a:p>
          <a:p>
            <a:pPr lvl="1"/>
            <a:endParaRPr lang="en-US" dirty="0"/>
          </a:p>
          <a:p>
            <a:r>
              <a:rPr lang="en-US" dirty="0"/>
              <a:t>Azure Command-Line Interface (CLI)</a:t>
            </a:r>
          </a:p>
          <a:p>
            <a:pPr lvl="1"/>
            <a:r>
              <a:rPr lang="en-US" dirty="0"/>
              <a:t>Cross-platform tools for Mac, Linux, and Windows</a:t>
            </a:r>
          </a:p>
          <a:p>
            <a:pPr lvl="1"/>
            <a:endParaRPr lang="en-US" dirty="0"/>
          </a:p>
          <a:p>
            <a:r>
              <a:rPr lang="en-US" dirty="0"/>
              <a:t>Visual Studio</a:t>
            </a:r>
          </a:p>
          <a:p>
            <a:pPr lvl="1"/>
            <a:r>
              <a:rPr lang="en-US" dirty="0"/>
              <a:t>Azure Tools/SDK</a:t>
            </a:r>
          </a:p>
          <a:p>
            <a:pPr lvl="1"/>
            <a:endParaRPr lang="en-US" dirty="0"/>
          </a:p>
          <a:p>
            <a:r>
              <a:rPr lang="en-US" dirty="0"/>
              <a:t>Azure portal</a:t>
            </a:r>
          </a:p>
          <a:p>
            <a:pPr lvl="1"/>
            <a:r>
              <a:rPr lang="en-US" dirty="0"/>
              <a:t>Template deployment</a:t>
            </a:r>
          </a:p>
          <a:p>
            <a:pPr lvl="1"/>
            <a:endParaRPr lang="en-US" dirty="0"/>
          </a:p>
          <a:p>
            <a:r>
              <a:rPr lang="en-US" dirty="0"/>
              <a:t>Continuous deployment</a:t>
            </a:r>
          </a:p>
        </p:txBody>
      </p:sp>
    </p:spTree>
    <p:extLst>
      <p:ext uri="{BB962C8B-B14F-4D97-AF65-F5344CB8AC3E}">
        <p14:creationId xmlns:p14="http://schemas.microsoft.com/office/powerpoint/2010/main" val="13764355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hidden="1"/>
          <p:cNvSpPr/>
          <p:nvPr/>
        </p:nvSpPr>
        <p:spPr bwMode="auto">
          <a:xfrm>
            <a:off x="601345" y="1834660"/>
            <a:ext cx="10989309" cy="448591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1" name="Title 40"/>
          <p:cNvSpPr>
            <a:spLocks noGrp="1"/>
          </p:cNvSpPr>
          <p:nvPr>
            <p:ph type="title"/>
          </p:nvPr>
        </p:nvSpPr>
        <p:spPr/>
        <p:txBody>
          <a:bodyPr/>
          <a:lstStyle/>
          <a:p>
            <a:r>
              <a:rPr lang="en-US" dirty="0"/>
              <a:t>Deploying ARM templates</a:t>
            </a:r>
          </a:p>
        </p:txBody>
      </p:sp>
      <p:grpSp>
        <p:nvGrpSpPr>
          <p:cNvPr id="42" name="Group 41"/>
          <p:cNvGrpSpPr/>
          <p:nvPr/>
        </p:nvGrpSpPr>
        <p:grpSpPr>
          <a:xfrm>
            <a:off x="682913" y="1823449"/>
            <a:ext cx="4803271" cy="2174786"/>
            <a:chOff x="362873" y="1446259"/>
            <a:chExt cx="4803271" cy="2174786"/>
          </a:xfrm>
        </p:grpSpPr>
        <p:grpSp>
          <p:nvGrpSpPr>
            <p:cNvPr id="43" name="Group 42"/>
            <p:cNvGrpSpPr/>
            <p:nvPr/>
          </p:nvGrpSpPr>
          <p:grpSpPr>
            <a:xfrm>
              <a:off x="362873" y="2224818"/>
              <a:ext cx="1015913" cy="667349"/>
              <a:chOff x="794886" y="4424768"/>
              <a:chExt cx="1015913" cy="667349"/>
            </a:xfrm>
          </p:grpSpPr>
          <p:pic>
            <p:nvPicPr>
              <p:cNvPr id="54" name="Picture 53"/>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55" name="Picture 5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44" name="Group 43"/>
            <p:cNvGrpSpPr/>
            <p:nvPr/>
          </p:nvGrpSpPr>
          <p:grpSpPr>
            <a:xfrm>
              <a:off x="2051482" y="1446259"/>
              <a:ext cx="2940833" cy="794064"/>
              <a:chOff x="2176903" y="2326056"/>
              <a:chExt cx="2940833" cy="794064"/>
            </a:xfrm>
          </p:grpSpPr>
          <p:pic>
            <p:nvPicPr>
              <p:cNvPr id="52" name="Picture 5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53" name="TextBox 52"/>
              <p:cNvSpPr txBox="1"/>
              <p:nvPr/>
            </p:nvSpPr>
            <p:spPr>
              <a:xfrm>
                <a:off x="2632994" y="2326056"/>
                <a:ext cx="248474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(JSON)</a:t>
                </a:r>
              </a:p>
            </p:txBody>
          </p:sp>
        </p:grpSp>
        <p:grpSp>
          <p:nvGrpSpPr>
            <p:cNvPr id="45" name="Group 44"/>
            <p:cNvGrpSpPr/>
            <p:nvPr/>
          </p:nvGrpSpPr>
          <p:grpSpPr>
            <a:xfrm>
              <a:off x="2059564" y="2826981"/>
              <a:ext cx="2779063" cy="794064"/>
              <a:chOff x="2176903" y="4358619"/>
              <a:chExt cx="2779063" cy="794064"/>
            </a:xfrm>
          </p:grpSpPr>
          <p:pic>
            <p:nvPicPr>
              <p:cNvPr id="50" name="Picture 49"/>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51" name="TextBox 50"/>
              <p:cNvSpPr txBox="1"/>
              <p:nvPr/>
            </p:nvSpPr>
            <p:spPr>
              <a:xfrm>
                <a:off x="2609831" y="4358619"/>
                <a:ext cx="2346135"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script (PowerShell)</a:t>
                </a:r>
              </a:p>
            </p:txBody>
          </p:sp>
        </p:grpSp>
        <p:grpSp>
          <p:nvGrpSpPr>
            <p:cNvPr id="46" name="Group 45"/>
            <p:cNvGrpSpPr/>
            <p:nvPr/>
          </p:nvGrpSpPr>
          <p:grpSpPr>
            <a:xfrm>
              <a:off x="2051482" y="2167043"/>
              <a:ext cx="3114662" cy="794064"/>
              <a:chOff x="2178667" y="3353389"/>
              <a:chExt cx="3114662" cy="794064"/>
            </a:xfrm>
          </p:grpSpPr>
          <p:pic>
            <p:nvPicPr>
              <p:cNvPr id="48" name="Picture 47"/>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49" name="TextBox 48"/>
              <p:cNvSpPr txBox="1"/>
              <p:nvPr/>
            </p:nvSpPr>
            <p:spPr>
              <a:xfrm>
                <a:off x="2629149" y="3353389"/>
                <a:ext cx="266418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parameters (JSON)</a:t>
                </a:r>
              </a:p>
            </p:txBody>
          </p:sp>
        </p:grpSp>
        <p:sp>
          <p:nvSpPr>
            <p:cNvPr id="47" name="Left Brace 46"/>
            <p:cNvSpPr/>
            <p:nvPr/>
          </p:nvSpPr>
          <p:spPr>
            <a:xfrm>
              <a:off x="1470774" y="1560012"/>
              <a:ext cx="500885" cy="1995440"/>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cxnSp>
        <p:nvCxnSpPr>
          <p:cNvPr id="56" name="Elbow Connector 48"/>
          <p:cNvCxnSpPr>
            <a:stCxn id="50" idx="2"/>
            <a:endCxn id="76" idx="1"/>
          </p:cNvCxnSpPr>
          <p:nvPr/>
        </p:nvCxnSpPr>
        <p:spPr>
          <a:xfrm rot="16200000" flipH="1">
            <a:off x="3845707" y="2685882"/>
            <a:ext cx="1104013" cy="3484054"/>
          </a:xfrm>
          <a:prstGeom prst="bentConnector2">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98690" y="4262594"/>
            <a:ext cx="333534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Push Deployment template and parameters to ARM</a:t>
            </a:r>
          </a:p>
        </p:txBody>
      </p:sp>
      <p:sp>
        <p:nvSpPr>
          <p:cNvPr id="58" name="Rectangle 57"/>
          <p:cNvSpPr/>
          <p:nvPr/>
        </p:nvSpPr>
        <p:spPr bwMode="auto">
          <a:xfrm>
            <a:off x="5936666" y="3441762"/>
            <a:ext cx="5382831" cy="2726240"/>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59" name="TextBox 58"/>
          <p:cNvSpPr txBox="1"/>
          <p:nvPr/>
        </p:nvSpPr>
        <p:spPr>
          <a:xfrm>
            <a:off x="6634912" y="3028739"/>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Microsoft Azure</a:t>
            </a:r>
          </a:p>
        </p:txBody>
      </p:sp>
      <p:pic>
        <p:nvPicPr>
          <p:cNvPr id="60" name="Picture 59"/>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6116990" y="3064785"/>
            <a:ext cx="637213" cy="637213"/>
          </a:xfrm>
          <a:prstGeom prst="rect">
            <a:avLst/>
          </a:prstGeom>
        </p:spPr>
      </p:pic>
      <p:grpSp>
        <p:nvGrpSpPr>
          <p:cNvPr id="61" name="Group 60"/>
          <p:cNvGrpSpPr/>
          <p:nvPr/>
        </p:nvGrpSpPr>
        <p:grpSpPr>
          <a:xfrm>
            <a:off x="7566695" y="4262594"/>
            <a:ext cx="3191596" cy="1230291"/>
            <a:chOff x="3982213" y="1872383"/>
            <a:chExt cx="3191596" cy="1230291"/>
          </a:xfrm>
        </p:grpSpPr>
        <p:sp>
          <p:nvSpPr>
            <p:cNvPr id="62" name="Rounded Rectangle 18"/>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pic>
          <p:nvPicPr>
            <p:cNvPr id="63" name="Picture 6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64" name="Picture 6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65" name="Picture 64"/>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66" name="TextBox 65"/>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Resource Group</a:t>
              </a:r>
            </a:p>
          </p:txBody>
        </p:sp>
        <p:sp>
          <p:nvSpPr>
            <p:cNvPr id="67" name="Rounded Rectangle 38"/>
            <p:cNvSpPr/>
            <p:nvPr/>
          </p:nvSpPr>
          <p:spPr bwMode="auto">
            <a:xfrm>
              <a:off x="4011285" y="1973704"/>
              <a:ext cx="3162524" cy="1117791"/>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68" name="Picture 6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95260" y="2314372"/>
              <a:ext cx="687890" cy="687890"/>
            </a:xfrm>
            <a:prstGeom prst="rect">
              <a:avLst/>
            </a:prstGeom>
          </p:spPr>
        </p:pic>
        <p:pic>
          <p:nvPicPr>
            <p:cNvPr id="69" name="Picture 6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80356" y="2314372"/>
              <a:ext cx="687890" cy="687890"/>
            </a:xfrm>
            <a:prstGeom prst="rect">
              <a:avLst/>
            </a:prstGeom>
          </p:spPr>
        </p:pic>
        <p:pic>
          <p:nvPicPr>
            <p:cNvPr id="70" name="Picture 6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65452" y="2314372"/>
              <a:ext cx="687890" cy="687890"/>
            </a:xfrm>
            <a:prstGeom prst="rect">
              <a:avLst/>
            </a:prstGeom>
          </p:spPr>
        </p:pic>
        <p:sp>
          <p:nvSpPr>
            <p:cNvPr id="71" name="TextBox 70"/>
            <p:cNvSpPr txBox="1"/>
            <p:nvPr/>
          </p:nvSpPr>
          <p:spPr>
            <a:xfrm>
              <a:off x="4279313" y="1872383"/>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pic>
        <p:nvPicPr>
          <p:cNvPr id="72" name="Picture 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442789" y="3484849"/>
            <a:ext cx="631004" cy="631004"/>
          </a:xfrm>
          <a:prstGeom prst="rect">
            <a:avLst/>
          </a:prstGeom>
        </p:spPr>
      </p:pic>
      <p:sp>
        <p:nvSpPr>
          <p:cNvPr id="73" name="Rectangle 72"/>
          <p:cNvSpPr/>
          <p:nvPr/>
        </p:nvSpPr>
        <p:spPr bwMode="auto">
          <a:xfrm>
            <a:off x="7007557" y="3942282"/>
            <a:ext cx="4143830" cy="2075268"/>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4" name="TextBox 73"/>
          <p:cNvSpPr txBox="1"/>
          <p:nvPr/>
        </p:nvSpPr>
        <p:spPr>
          <a:xfrm>
            <a:off x="8063338" y="3505152"/>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Azure Subscription</a:t>
            </a:r>
          </a:p>
        </p:txBody>
      </p:sp>
      <p:grpSp>
        <p:nvGrpSpPr>
          <p:cNvPr id="75" name="Group 74"/>
          <p:cNvGrpSpPr/>
          <p:nvPr/>
        </p:nvGrpSpPr>
        <p:grpSpPr>
          <a:xfrm>
            <a:off x="6007185" y="3942282"/>
            <a:ext cx="1023794" cy="2075268"/>
            <a:chOff x="6190607" y="3324054"/>
            <a:chExt cx="1023794" cy="2075268"/>
          </a:xfrm>
        </p:grpSpPr>
        <p:sp>
          <p:nvSpPr>
            <p:cNvPr id="76" name="Rectangle 75"/>
            <p:cNvSpPr/>
            <p:nvPr/>
          </p:nvSpPr>
          <p:spPr bwMode="auto">
            <a:xfrm>
              <a:off x="6323162" y="3324054"/>
              <a:ext cx="765701" cy="20752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sp>
          <p:nvSpPr>
            <p:cNvPr id="77" name="TextBox 76"/>
            <p:cNvSpPr txBox="1"/>
            <p:nvPr/>
          </p:nvSpPr>
          <p:spPr>
            <a:xfrm>
              <a:off x="6190607" y="4047757"/>
              <a:ext cx="1023794" cy="5447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spAutoFit/>
            </a:bodyPr>
            <a:lstStyle/>
            <a:p>
              <a:pPr>
                <a:lnSpc>
                  <a:spcPct val="90000"/>
                </a:lnSpc>
                <a:spcAft>
                  <a:spcPts val="600"/>
                </a:spcAft>
              </a:pPr>
              <a:r>
                <a:rPr lang="en-US" dirty="0"/>
                <a:t>ARM</a:t>
              </a:r>
            </a:p>
          </p:txBody>
        </p:sp>
      </p:grpSp>
      <p:pic>
        <p:nvPicPr>
          <p:cNvPr id="78" name="Picture 77"/>
          <p:cNvPicPr>
            <a:picLocks/>
          </p:cNvPicPr>
          <p:nvPr/>
        </p:nvPicPr>
        <p:blipFill>
          <a:blip r:embed="rId13"/>
          <a:stretch>
            <a:fillRect/>
          </a:stretch>
        </p:blipFill>
        <p:spPr>
          <a:xfrm flipV="1">
            <a:off x="1222794" y="2726113"/>
            <a:ext cx="393192" cy="246888"/>
          </a:xfrm>
          <a:prstGeom prst="rect">
            <a:avLst/>
          </a:prstGeom>
        </p:spPr>
      </p:pic>
    </p:spTree>
    <p:extLst>
      <p:ext uri="{BB962C8B-B14F-4D97-AF65-F5344CB8AC3E}">
        <p14:creationId xmlns:p14="http://schemas.microsoft.com/office/powerpoint/2010/main" val="212802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p:bldP spid="73" grpId="0" animBg="1"/>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Deploying ARM templates</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408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 (DSC)</a:t>
            </a:r>
          </a:p>
        </p:txBody>
      </p:sp>
    </p:spTree>
    <p:extLst>
      <p:ext uri="{BB962C8B-B14F-4D97-AF65-F5344CB8AC3E}">
        <p14:creationId xmlns:p14="http://schemas.microsoft.com/office/powerpoint/2010/main" val="3883362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DSC for Azure</a:t>
            </a:r>
          </a:p>
        </p:txBody>
      </p:sp>
      <p:sp>
        <p:nvSpPr>
          <p:cNvPr id="4" name="Text Placeholder 3"/>
          <p:cNvSpPr>
            <a:spLocks noGrp="1"/>
          </p:cNvSpPr>
          <p:nvPr>
            <p:ph type="body" sz="quarter" idx="10"/>
          </p:nvPr>
        </p:nvSpPr>
        <p:spPr>
          <a:xfrm>
            <a:off x="269241" y="1189176"/>
            <a:ext cx="5378548" cy="5325924"/>
          </a:xfrm>
        </p:spPr>
        <p:txBody>
          <a:bodyPr>
            <a:normAutofit/>
          </a:bodyPr>
          <a:lstStyle/>
          <a:p>
            <a:r>
              <a:rPr lang="en-US" dirty="0"/>
              <a:t>Declarative configuration of the virtual machine</a:t>
            </a:r>
          </a:p>
          <a:p>
            <a:pPr lvl="1"/>
            <a:endParaRPr lang="en-US" dirty="0"/>
          </a:p>
          <a:p>
            <a:pPr lvl="1"/>
            <a:r>
              <a:rPr lang="en-US" dirty="0"/>
              <a:t>Windows Features and Roles</a:t>
            </a:r>
          </a:p>
          <a:p>
            <a:pPr lvl="1"/>
            <a:endParaRPr lang="en-US" dirty="0"/>
          </a:p>
          <a:p>
            <a:pPr lvl="1"/>
            <a:r>
              <a:rPr lang="en-US" dirty="0"/>
              <a:t>Custom application configuration</a:t>
            </a:r>
          </a:p>
          <a:p>
            <a:endParaRPr lang="en-US" dirty="0"/>
          </a:p>
        </p:txBody>
      </p:sp>
      <p:sp>
        <p:nvSpPr>
          <p:cNvPr id="6" name="Text Placeholder 5"/>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5314363" y="1189176"/>
            <a:ext cx="6683466" cy="3527679"/>
          </a:xfrm>
          <a:prstGeom prst="rect">
            <a:avLst/>
          </a:prstGeom>
        </p:spPr>
      </p:pic>
    </p:spTree>
    <p:extLst>
      <p:ext uri="{BB962C8B-B14F-4D97-AF65-F5344CB8AC3E}">
        <p14:creationId xmlns:p14="http://schemas.microsoft.com/office/powerpoint/2010/main" val="13046618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6" name="Text Placeholder 5"/>
          <p:cNvSpPr>
            <a:spLocks noGrp="1"/>
          </p:cNvSpPr>
          <p:nvPr>
            <p:ph type="body" sz="quarter" idx="10"/>
          </p:nvPr>
        </p:nvSpPr>
        <p:spPr/>
        <p:txBody>
          <a:bodyPr/>
          <a:lstStyle/>
          <a:p>
            <a:r>
              <a:rPr lang="en-US"/>
              <a:t>Azure Resource Manager (ARM)</a:t>
            </a:r>
          </a:p>
          <a:p>
            <a:r>
              <a:rPr lang="en-US"/>
              <a:t>ARM templates</a:t>
            </a:r>
          </a:p>
          <a:p>
            <a:r>
              <a:rPr lang="en-US"/>
              <a:t>Authoring ARM templates</a:t>
            </a:r>
          </a:p>
          <a:p>
            <a:r>
              <a:rPr lang="en-US"/>
              <a:t>Deploying ARM templates</a:t>
            </a:r>
          </a:p>
          <a:p>
            <a:r>
              <a:rPr lang="en-US"/>
              <a:t>Desired State Configuration (DSC)</a:t>
            </a:r>
            <a:endParaRPr lang="en-US" dirty="0"/>
          </a:p>
        </p:txBody>
      </p:sp>
    </p:spTree>
    <p:extLst>
      <p:ext uri="{BB962C8B-B14F-4D97-AF65-F5344CB8AC3E}">
        <p14:creationId xmlns:p14="http://schemas.microsoft.com/office/powerpoint/2010/main" val="2026747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Built-in Resources </a:t>
            </a:r>
          </a:p>
        </p:txBody>
      </p:sp>
      <p:sp>
        <p:nvSpPr>
          <p:cNvPr id="4" name="Text Placeholder 4"/>
          <p:cNvSpPr>
            <a:spLocks noGrp="1"/>
          </p:cNvSpPr>
          <p:nvPr>
            <p:ph type="body" sz="quarter" idx="10"/>
          </p:nvPr>
        </p:nvSpPr>
        <p:spPr/>
        <p:txBody>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WebServerRole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 "Web-Server"</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Path  = "C:\WindowsAzure\WebDeploy_amd64_en-US.msi"</a:t>
            </a:r>
          </a:p>
          <a:p>
            <a:r>
              <a:rPr lang="en-US" sz="1200" dirty="0">
                <a:latin typeface="Courier New" panose="02070309020205020404" pitchFamily="49" charset="0"/>
                <a:cs typeface="Courier New" panose="02070309020205020404" pitchFamily="49" charset="0"/>
              </a:rPr>
              <a:t>        Name = "Microsoft Web Deploy 3.6"</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ProductId</a:t>
            </a:r>
            <a:r>
              <a:rPr lang="en-US" sz="1200" dirty="0">
                <a:latin typeface="Courier New" panose="02070309020205020404" pitchFamily="49" charset="0"/>
                <a:cs typeface="Courier New" panose="02070309020205020404" pitchFamily="49" charset="0"/>
              </a:rPr>
              <a:t> = "{ED4CC1E5-043E-4157-8452-B5E533FE2BA1}"</a:t>
            </a:r>
          </a:p>
          <a:p>
            <a:r>
              <a:rPr lang="en-US" sz="1200" dirty="0">
                <a:latin typeface="Courier New" panose="02070309020205020404" pitchFamily="49" charset="0"/>
                <a:cs typeface="Courier New" panose="02070309020205020404" pitchFamily="49" charset="0"/>
              </a:rPr>
              <a:t>        Arguments = "ADDLOCAL=ALL"</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Service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StartWebDeploy</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"WMSVC"</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StartupType</a:t>
            </a:r>
            <a:r>
              <a:rPr lang="en-US" sz="1200" dirty="0">
                <a:latin typeface="Courier New" panose="02070309020205020404" pitchFamily="49" charset="0"/>
                <a:cs typeface="Courier New" panose="02070309020205020404" pitchFamily="49" charset="0"/>
              </a:rPr>
              <a:t> = "Automatic"</a:t>
            </a:r>
          </a:p>
          <a:p>
            <a:r>
              <a:rPr lang="en-US" sz="1200" dirty="0">
                <a:latin typeface="Courier New" panose="02070309020205020404" pitchFamily="49" charset="0"/>
                <a:cs typeface="Courier New" panose="02070309020205020404" pitchFamily="49" charset="0"/>
              </a:rPr>
              <a:t>        State = "Running"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"[Package]</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5" name="Rectangle 4"/>
          <p:cNvSpPr/>
          <p:nvPr/>
        </p:nvSpPr>
        <p:spPr bwMode="auto">
          <a:xfrm>
            <a:off x="604299" y="2417197"/>
            <a:ext cx="5677231" cy="890546"/>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4298" y="3307743"/>
            <a:ext cx="5677231" cy="1375575"/>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4297" y="4683319"/>
            <a:ext cx="5677231" cy="1224500"/>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4297" y="1433281"/>
            <a:ext cx="5677231" cy="721522"/>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232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Resources</a:t>
            </a:r>
            <a:endParaRPr lang="en-US" dirty="0"/>
          </a:p>
        </p:txBody>
      </p:sp>
      <p:sp>
        <p:nvSpPr>
          <p:cNvPr id="6" name="Content Placeholder 5"/>
          <p:cNvSpPr>
            <a:spLocks noGrp="1"/>
          </p:cNvSpPr>
          <p:nvPr>
            <p:ph sz="quarter" idx="10"/>
          </p:nvPr>
        </p:nvSpPr>
        <p:spPr>
          <a:xfrm>
            <a:off x="269239" y="1189177"/>
            <a:ext cx="11653523" cy="5325923"/>
          </a:xfrm>
        </p:spPr>
        <p:txBody>
          <a:bodyPr>
            <a:normAutofit fontScale="92500" lnSpcReduction="10000"/>
          </a:bodyPr>
          <a:lstStyle/>
          <a:p>
            <a:r>
              <a:rPr lang="en-US" dirty="0"/>
              <a:t>Built-in</a:t>
            </a:r>
          </a:p>
          <a:p>
            <a:pPr lvl="1"/>
            <a:r>
              <a:rPr lang="en-US" dirty="0" err="1"/>
              <a:t>WindowsFeature</a:t>
            </a:r>
            <a:r>
              <a:rPr lang="en-US" dirty="0"/>
              <a:t>, File, Package, Service, Script, etc.</a:t>
            </a:r>
          </a:p>
          <a:p>
            <a:endParaRPr lang="en-US" dirty="0"/>
          </a:p>
          <a:p>
            <a:r>
              <a:rPr lang="en-US" dirty="0"/>
              <a:t>DSC Resource Kit (~500 resources)</a:t>
            </a:r>
          </a:p>
          <a:p>
            <a:pPr lvl="1"/>
            <a:r>
              <a:rPr lang="en-US" dirty="0">
                <a:hlinkClick r:id="rId2"/>
              </a:rPr>
              <a:t>https://blogs.msdn.microsoft.com/powershell/2016/02/11/dsc-resource-kit-gets-even-bigger/</a:t>
            </a:r>
            <a:endParaRPr lang="en-US" dirty="0"/>
          </a:p>
          <a:p>
            <a:endParaRPr lang="en-US" dirty="0"/>
          </a:p>
          <a:p>
            <a:r>
              <a:rPr lang="en-US" dirty="0"/>
              <a:t>Experimental Resources</a:t>
            </a:r>
          </a:p>
          <a:p>
            <a:pPr lvl="1"/>
            <a:r>
              <a:rPr lang="en-US" dirty="0" err="1"/>
              <a:t>xNetworking</a:t>
            </a:r>
            <a:r>
              <a:rPr lang="en-US" dirty="0"/>
              <a:t>, </a:t>
            </a:r>
            <a:r>
              <a:rPr lang="en-US" dirty="0" err="1"/>
              <a:t>xDisk</a:t>
            </a:r>
            <a:r>
              <a:rPr lang="en-US" dirty="0"/>
              <a:t>, </a:t>
            </a:r>
            <a:r>
              <a:rPr lang="en-US" dirty="0" err="1"/>
              <a:t>xSqlServer</a:t>
            </a:r>
            <a:r>
              <a:rPr lang="en-US" dirty="0"/>
              <a:t>, </a:t>
            </a:r>
            <a:r>
              <a:rPr lang="en-US" dirty="0" err="1"/>
              <a:t>xActiveDirectory</a:t>
            </a:r>
            <a:r>
              <a:rPr lang="en-US" dirty="0"/>
              <a:t>, etc.</a:t>
            </a:r>
          </a:p>
          <a:p>
            <a:endParaRPr lang="en-US" dirty="0"/>
          </a:p>
          <a:p>
            <a:r>
              <a:rPr lang="en-US" dirty="0"/>
              <a:t>Community Resources</a:t>
            </a:r>
          </a:p>
          <a:p>
            <a:pPr lvl="1"/>
            <a:r>
              <a:rPr lang="en-US" dirty="0" err="1"/>
              <a:t>cUserRightsAssignment</a:t>
            </a:r>
            <a:r>
              <a:rPr lang="en-US" dirty="0"/>
              <a:t>, </a:t>
            </a:r>
            <a:r>
              <a:rPr lang="en-US" dirty="0" err="1"/>
              <a:t>cNtfsAccessControl</a:t>
            </a:r>
            <a:r>
              <a:rPr lang="en-US" dirty="0"/>
              <a:t>, etc.</a:t>
            </a:r>
          </a:p>
          <a:p>
            <a:pPr lvl="1"/>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902021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Resource-Kit Resources </a:t>
            </a:r>
          </a:p>
        </p:txBody>
      </p:sp>
      <p:sp>
        <p:nvSpPr>
          <p:cNvPr id="4" name="Text Placeholder 4"/>
          <p:cNvSpPr>
            <a:spLocks noGrp="1"/>
          </p:cNvSpPr>
          <p:nvPr>
            <p:ph type="body" sz="quarter" idx="10"/>
          </p:nvPr>
        </p:nvSpPr>
        <p:spPr>
          <a:xfrm>
            <a:off x="269239" y="1197322"/>
            <a:ext cx="11653522" cy="5364191"/>
          </a:xfrm>
        </p:spPr>
        <p:txBody>
          <a:bodyPr>
            <a:normAutofit lnSpcReduction="10000"/>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xNetworking</a:t>
            </a:r>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cUserRightsAssignment</a:t>
            </a:r>
            <a:endParaRPr lang="en-US" sz="1200" b="1" dirty="0">
              <a:solidFill>
                <a:srgbClr val="00B050"/>
              </a:solidFill>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DNS {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Name = "DNS"</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xDnsServerAddress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DnsServerAddress</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Address        = "127.0.0.1"</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InterfaceAlias</a:t>
            </a:r>
            <a:r>
              <a:rPr lang="en-US" sz="1200" dirty="0">
                <a:latin typeface="Courier New" panose="02070309020205020404" pitchFamily="49" charset="0"/>
                <a:cs typeface="Courier New" panose="02070309020205020404" pitchFamily="49" charset="0"/>
              </a:rPr>
              <a:t> = "Ethernet"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AddressFamily</a:t>
            </a:r>
            <a:r>
              <a:rPr lang="en-US" sz="1200" dirty="0">
                <a:latin typeface="Courier New" panose="02070309020205020404" pitchFamily="49" charset="0"/>
                <a:cs typeface="Courier New" panose="02070309020205020404" pitchFamily="49" charset="0"/>
              </a:rPr>
              <a:t>  = "IPv4"</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]DNS"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GrantIncreaseQuotaPrivilege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Constant = "</a:t>
            </a:r>
            <a:r>
              <a:rPr lang="en-US" sz="1200" dirty="0" err="1">
                <a:latin typeface="Courier New" panose="02070309020205020404" pitchFamily="49" charset="0"/>
                <a:cs typeface="Courier New" panose="02070309020205020404" pitchFamily="49" charset="0"/>
              </a:rPr>
              <a:t>SeIncreaseQuotaPrivilege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Principal = "CONTOSO\</a:t>
            </a:r>
            <a:r>
              <a:rPr lang="en-US" sz="1200" dirty="0" err="1">
                <a:latin typeface="Courier New" panose="02070309020205020404" pitchFamily="49" charset="0"/>
                <a:cs typeface="Courier New" panose="02070309020205020404" pitchFamily="49" charset="0"/>
              </a:rPr>
              <a:t>AdminUser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317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Logs (on the virtual machine)</a:t>
            </a:r>
            <a:endParaRPr lang="en-US" dirty="0"/>
          </a:p>
        </p:txBody>
      </p:sp>
      <p:sp>
        <p:nvSpPr>
          <p:cNvPr id="8" name="Content Placeholder 7"/>
          <p:cNvSpPr>
            <a:spLocks noGrp="1"/>
          </p:cNvSpPr>
          <p:nvPr>
            <p:ph sz="quarter" idx="10"/>
          </p:nvPr>
        </p:nvSpPr>
        <p:spPr>
          <a:xfrm>
            <a:off x="268288" y="1398398"/>
            <a:ext cx="11542503" cy="2865954"/>
          </a:xfrm>
        </p:spPr>
        <p:txBody>
          <a:bodyPr>
            <a:normAutofit/>
          </a:bodyPr>
          <a:lstStyle/>
          <a:p>
            <a:r>
              <a:rPr lang="en-US" dirty="0"/>
              <a:t>Provides details on the configuration (script) in the virtual machine</a:t>
            </a:r>
          </a:p>
          <a:p>
            <a:endParaRPr lang="en-US" dirty="0"/>
          </a:p>
          <a:p>
            <a:r>
              <a:rPr lang="en-US" dirty="0"/>
              <a:t>C:\WindowsAzure\Logs\Plugins\Microsoft.Powershell.DSC\&lt;version&gt;</a:t>
            </a:r>
          </a:p>
          <a:p>
            <a:endParaRPr lang="en-US" dirty="0"/>
          </a:p>
          <a:p>
            <a:endParaRPr lang="en-US" dirty="0"/>
          </a:p>
        </p:txBody>
      </p:sp>
      <p:sp>
        <p:nvSpPr>
          <p:cNvPr id="4" name="Content Placeholder 4"/>
          <p:cNvSpPr txBox="1">
            <a:spLocks/>
          </p:cNvSpPr>
          <p:nvPr/>
        </p:nvSpPr>
        <p:spPr>
          <a:xfrm>
            <a:off x="268288" y="1398399"/>
            <a:ext cx="11656793" cy="3130098"/>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337957" y="4528496"/>
            <a:ext cx="11555801" cy="1736364"/>
          </a:xfrm>
          <a:prstGeom prst="rect">
            <a:avLst/>
          </a:prstGeom>
        </p:spPr>
      </p:pic>
      <p:sp>
        <p:nvSpPr>
          <p:cNvPr id="6" name="Rectangle 5"/>
          <p:cNvSpPr/>
          <p:nvPr/>
        </p:nvSpPr>
        <p:spPr bwMode="auto">
          <a:xfrm>
            <a:off x="337958" y="5077096"/>
            <a:ext cx="11472834" cy="4441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9653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a:t>Desired State Configuration</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68113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1" r="20371"/>
          <a:stretch>
            <a:fillRect/>
          </a:stretch>
        </p:blipFill>
        <p:spPr/>
      </p:pic>
    </p:spTree>
    <p:extLst>
      <p:ext uri="{BB962C8B-B14F-4D97-AF65-F5344CB8AC3E}">
        <p14:creationId xmlns:p14="http://schemas.microsoft.com/office/powerpoint/2010/main" val="39350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8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Resource Manager (ARM)</a:t>
            </a:r>
          </a:p>
        </p:txBody>
      </p:sp>
    </p:spTree>
    <p:extLst>
      <p:ext uri="{BB962C8B-B14F-4D97-AF65-F5344CB8AC3E}">
        <p14:creationId xmlns:p14="http://schemas.microsoft.com/office/powerpoint/2010/main" val="36875765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Provisioning Resources Using ARM</a:t>
            </a:r>
            <a:br>
              <a:rPr lang="en-US" dirty="0"/>
            </a:br>
            <a:endParaRPr lang="en-US" dirty="0"/>
          </a:p>
        </p:txBody>
      </p:sp>
      <p:sp>
        <p:nvSpPr>
          <p:cNvPr id="6" name="Text Placeholder 5"/>
          <p:cNvSpPr>
            <a:spLocks noGrp="1"/>
          </p:cNvSpPr>
          <p:nvPr>
            <p:ph type="body" sz="quarter" idx="10"/>
          </p:nvPr>
        </p:nvSpPr>
        <p:spPr>
          <a:xfrm>
            <a:off x="269239" y="1189177"/>
            <a:ext cx="11653523" cy="2718821"/>
          </a:xfrm>
        </p:spPr>
        <p:txBody>
          <a:bodyPr/>
          <a:lstStyle/>
          <a:p>
            <a:r>
              <a:rPr lang="en-US" dirty="0"/>
              <a:t>Declarative model – Described as JSON</a:t>
            </a:r>
          </a:p>
          <a:p>
            <a:r>
              <a:rPr lang="en-US" dirty="0"/>
              <a:t>Allows for parallel processing</a:t>
            </a:r>
          </a:p>
          <a:p>
            <a:r>
              <a:rPr lang="en-US" dirty="0"/>
              <a:t>Idempotent</a:t>
            </a:r>
          </a:p>
          <a:p>
            <a:endParaRPr lang="en-US" dirty="0"/>
          </a:p>
        </p:txBody>
      </p:sp>
    </p:spTree>
    <p:extLst>
      <p:ext uri="{BB962C8B-B14F-4D97-AF65-F5344CB8AC3E}">
        <p14:creationId xmlns:p14="http://schemas.microsoft.com/office/powerpoint/2010/main" val="1604617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8928" y="1603789"/>
            <a:ext cx="8125426" cy="4059705"/>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88450" y="1190767"/>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Azure</a:t>
            </a:r>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260701" y="1624110"/>
            <a:ext cx="631004" cy="631004"/>
          </a:xfrm>
          <a:prstGeom prst="rect">
            <a:avLst/>
          </a:prstGeom>
        </p:spPr>
      </p:pic>
      <p:sp>
        <p:nvSpPr>
          <p:cNvPr id="9" name="Rectangle 8"/>
          <p:cNvSpPr/>
          <p:nvPr/>
        </p:nvSpPr>
        <p:spPr bwMode="auto">
          <a:xfrm>
            <a:off x="459610" y="2065244"/>
            <a:ext cx="7718668" cy="2468104"/>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59610" y="5108416"/>
            <a:ext cx="7718668" cy="4480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 (ARM)</a:t>
            </a:r>
          </a:p>
        </p:txBody>
      </p:sp>
      <p:sp>
        <p:nvSpPr>
          <p:cNvPr id="18" name="Rectangle 17"/>
          <p:cNvSpPr/>
          <p:nvPr/>
        </p:nvSpPr>
        <p:spPr bwMode="auto">
          <a:xfrm>
            <a:off x="459610" y="4605872"/>
            <a:ext cx="7718668" cy="45062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Resource Providers</a:t>
            </a:r>
          </a:p>
        </p:txBody>
      </p:sp>
      <p:grpSp>
        <p:nvGrpSpPr>
          <p:cNvPr id="37" name="Group 36"/>
          <p:cNvGrpSpPr/>
          <p:nvPr/>
        </p:nvGrpSpPr>
        <p:grpSpPr>
          <a:xfrm>
            <a:off x="537959" y="2283264"/>
            <a:ext cx="1759668" cy="1087750"/>
            <a:chOff x="1050462" y="2277416"/>
            <a:chExt cx="1759668" cy="1087750"/>
          </a:xfrm>
        </p:grpSpPr>
        <p:pic>
          <p:nvPicPr>
            <p:cNvPr id="21" name="Picture 2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540151" y="2277416"/>
              <a:ext cx="780290" cy="780290"/>
            </a:xfrm>
            <a:prstGeom prst="rect">
              <a:avLst/>
            </a:prstGeom>
          </p:spPr>
        </p:pic>
        <p:sp>
          <p:nvSpPr>
            <p:cNvPr id="34" name="TextBox 33"/>
            <p:cNvSpPr txBox="1"/>
            <p:nvPr/>
          </p:nvSpPr>
          <p:spPr>
            <a:xfrm>
              <a:off x="1050462" y="2820401"/>
              <a:ext cx="17596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LOB App</a:t>
              </a:r>
            </a:p>
          </p:txBody>
        </p:sp>
      </p:grpSp>
      <p:sp>
        <p:nvSpPr>
          <p:cNvPr id="38" name="TextBox 37"/>
          <p:cNvSpPr txBox="1"/>
          <p:nvPr/>
        </p:nvSpPr>
        <p:spPr>
          <a:xfrm>
            <a:off x="4881250" y="1644413"/>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Subscription</a:t>
            </a:r>
          </a:p>
        </p:txBody>
      </p:sp>
      <p:pic>
        <p:nvPicPr>
          <p:cNvPr id="6" name="Picture 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0528" y="1226813"/>
            <a:ext cx="637213" cy="637213"/>
          </a:xfrm>
          <a:prstGeom prst="rect">
            <a:avLst/>
          </a:prstGeom>
        </p:spPr>
      </p:pic>
      <p:sp>
        <p:nvSpPr>
          <p:cNvPr id="39" name="Title 38"/>
          <p:cNvSpPr>
            <a:spLocks noGrp="1"/>
          </p:cNvSpPr>
          <p:nvPr>
            <p:ph type="title"/>
          </p:nvPr>
        </p:nvSpPr>
        <p:spPr/>
        <p:txBody>
          <a:bodyPr/>
          <a:lstStyle/>
          <a:p>
            <a:r>
              <a:rPr lang="en-US" dirty="0"/>
              <a:t>Azure Resource Manager Architecture</a:t>
            </a:r>
          </a:p>
        </p:txBody>
      </p:sp>
      <p:grpSp>
        <p:nvGrpSpPr>
          <p:cNvPr id="54" name="Group 53"/>
          <p:cNvGrpSpPr/>
          <p:nvPr/>
        </p:nvGrpSpPr>
        <p:grpSpPr>
          <a:xfrm>
            <a:off x="2389287" y="2041205"/>
            <a:ext cx="3162524" cy="1219112"/>
            <a:chOff x="3982213" y="1883562"/>
            <a:chExt cx="3162524" cy="1219112"/>
          </a:xfrm>
        </p:grpSpPr>
        <p:sp>
          <p:nvSpPr>
            <p:cNvPr id="40" name="Rounded Rectangle 39"/>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25" name="Picture 2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26" name="Picture 2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41" name="TextBox 40"/>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grpSp>
        <p:nvGrpSpPr>
          <p:cNvPr id="49" name="Group 48"/>
          <p:cNvGrpSpPr/>
          <p:nvPr/>
        </p:nvGrpSpPr>
        <p:grpSpPr>
          <a:xfrm>
            <a:off x="459610" y="3328400"/>
            <a:ext cx="1929677" cy="1084381"/>
            <a:chOff x="2120629" y="4033976"/>
            <a:chExt cx="1929677" cy="1084381"/>
          </a:xfrm>
        </p:grpSpPr>
        <p:sp>
          <p:nvSpPr>
            <p:cNvPr id="35" name="TextBox 34"/>
            <p:cNvSpPr txBox="1"/>
            <p:nvPr/>
          </p:nvSpPr>
          <p:spPr>
            <a:xfrm>
              <a:off x="2120629" y="4573592"/>
              <a:ext cx="192967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IaaS Workload</a:t>
              </a:r>
            </a:p>
          </p:txBody>
        </p:sp>
        <p:pic>
          <p:nvPicPr>
            <p:cNvPr id="48" name="Picture 47"/>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2690313" y="4033976"/>
              <a:ext cx="780290" cy="780290"/>
            </a:xfrm>
            <a:prstGeom prst="rect">
              <a:avLst/>
            </a:prstGeom>
          </p:spPr>
        </p:pic>
      </p:grpSp>
      <p:sp>
        <p:nvSpPr>
          <p:cNvPr id="4" name="TextBox 3"/>
          <p:cNvSpPr txBox="1"/>
          <p:nvPr/>
        </p:nvSpPr>
        <p:spPr>
          <a:xfrm>
            <a:off x="8422811" y="1190767"/>
            <a:ext cx="3697889" cy="5427203"/>
          </a:xfrm>
          <a:prstGeom prst="rect">
            <a:avLst/>
          </a:prstGeom>
          <a:noFill/>
        </p:spPr>
        <p:txBody>
          <a:bodyPr wrap="square" lIns="182880" tIns="146304" rIns="182880" bIns="146304" rtlCol="0">
            <a:norm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resource always belongs to a resource group</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Resource group is a unit of management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 policies</a:t>
            </a:r>
          </a:p>
        </p:txBody>
      </p:sp>
      <p:cxnSp>
        <p:nvCxnSpPr>
          <p:cNvPr id="42" name="Straight Arrow Connector 41"/>
          <p:cNvCxnSpPr/>
          <p:nvPr/>
        </p:nvCxnSpPr>
        <p:spPr>
          <a:xfrm>
            <a:off x="5836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60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884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3620" y="5762584"/>
            <a:ext cx="30286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REST API Endpoints</a:t>
            </a:r>
          </a:p>
        </p:txBody>
      </p:sp>
      <p:grpSp>
        <p:nvGrpSpPr>
          <p:cNvPr id="15" name="Group 14"/>
          <p:cNvGrpSpPr/>
          <p:nvPr/>
        </p:nvGrpSpPr>
        <p:grpSpPr>
          <a:xfrm>
            <a:off x="2389286" y="3237745"/>
            <a:ext cx="5575015" cy="1196540"/>
            <a:chOff x="2389286" y="3237745"/>
            <a:chExt cx="5575015" cy="1196540"/>
          </a:xfrm>
        </p:grpSpPr>
        <p:sp>
          <p:nvSpPr>
            <p:cNvPr id="43" name="Rounded Rectangle 42"/>
            <p:cNvSpPr/>
            <p:nvPr/>
          </p:nvSpPr>
          <p:spPr bwMode="auto">
            <a:xfrm>
              <a:off x="2389286" y="3318717"/>
              <a:ext cx="5575015" cy="1115568"/>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903994" y="3666621"/>
              <a:ext cx="687890" cy="687890"/>
            </a:xfrm>
            <a:prstGeom prst="rect">
              <a:avLst/>
            </a:prstGeom>
          </p:spPr>
        </p:pic>
        <p:pic>
          <p:nvPicPr>
            <p:cNvPr id="33" name="Picture 3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13936" y="3666621"/>
              <a:ext cx="687890" cy="687890"/>
            </a:xfrm>
            <a:prstGeom prst="rect">
              <a:avLst/>
            </a:prstGeom>
          </p:spPr>
        </p:pic>
        <p:pic>
          <p:nvPicPr>
            <p:cNvPr id="2" name="Picture 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633820" y="3666621"/>
              <a:ext cx="687890" cy="687890"/>
            </a:xfrm>
            <a:prstGeom prst="rect">
              <a:avLst/>
            </a:prstGeom>
          </p:spPr>
        </p:pic>
        <p:pic>
          <p:nvPicPr>
            <p:cNvPr id="3" name="Picture 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723878" y="3666621"/>
              <a:ext cx="687890" cy="687890"/>
            </a:xfrm>
            <a:prstGeom prst="rect">
              <a:avLst/>
            </a:prstGeom>
          </p:spPr>
        </p:pic>
        <p:sp>
          <p:nvSpPr>
            <p:cNvPr id="44" name="TextBox 43"/>
            <p:cNvSpPr txBox="1"/>
            <p:nvPr/>
          </p:nvSpPr>
          <p:spPr>
            <a:xfrm>
              <a:off x="3844647" y="3237745"/>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pic>
          <p:nvPicPr>
            <p:cNvPr id="11" name="Picture 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828686" y="3668711"/>
              <a:ext cx="685800" cy="685800"/>
            </a:xfrm>
            <a:prstGeom prst="rect">
              <a:avLst/>
            </a:prstGeom>
          </p:spPr>
        </p:pic>
      </p:grpSp>
    </p:spTree>
    <p:extLst>
      <p:ext uri="{BB962C8B-B14F-4D97-AF65-F5344CB8AC3E}">
        <p14:creationId xmlns:p14="http://schemas.microsoft.com/office/powerpoint/2010/main" val="173610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Artifacts of a template</a:t>
            </a:r>
            <a:endParaRPr lang="en-US" dirty="0"/>
          </a:p>
        </p:txBody>
      </p:sp>
      <p:sp>
        <p:nvSpPr>
          <p:cNvPr id="4" name="Text Placeholder 3"/>
          <p:cNvSpPr>
            <a:spLocks noGrp="1"/>
          </p:cNvSpPr>
          <p:nvPr>
            <p:ph type="body" sz="quarter" idx="10"/>
          </p:nvPr>
        </p:nvSpPr>
        <p:spPr/>
        <p:txBody>
          <a:bodyPr/>
          <a:lstStyle/>
          <a:p>
            <a:r>
              <a:rPr lang="en-US"/>
              <a:t>JSON Files—Infrastructure as Code (IaC)</a:t>
            </a:r>
          </a:p>
          <a:p>
            <a:endParaRPr lang="en-US"/>
          </a:p>
          <a:p>
            <a:r>
              <a:rPr lang="en-US"/>
              <a:t>Artifacts (optional depending on resources)</a:t>
            </a:r>
          </a:p>
          <a:p>
            <a:pPr lvl="1"/>
            <a:r>
              <a:rPr lang="en-US"/>
              <a:t>Configuration scripts used to configure resources</a:t>
            </a:r>
          </a:p>
          <a:p>
            <a:pPr lvl="1"/>
            <a:r>
              <a:rPr lang="en-US"/>
              <a:t>Application code</a:t>
            </a:r>
          </a:p>
          <a:p>
            <a:pPr lvl="1"/>
            <a:r>
              <a:rPr lang="en-US"/>
              <a:t>Third-party tools</a:t>
            </a:r>
          </a:p>
          <a:p>
            <a:pPr lvl="1"/>
            <a:endParaRPr lang="en-US"/>
          </a:p>
          <a:p>
            <a:pPr lvl="1"/>
            <a:r>
              <a:rPr lang="en-US"/>
              <a:t>Examples</a:t>
            </a:r>
          </a:p>
          <a:p>
            <a:pPr lvl="2"/>
            <a:r>
              <a:rPr lang="en-US"/>
              <a:t>Web Deployment Package </a:t>
            </a:r>
          </a:p>
          <a:p>
            <a:pPr lvl="2"/>
            <a:r>
              <a:rPr lang="en-US"/>
              <a:t>Desired State Configuration (DSC) script</a:t>
            </a:r>
          </a:p>
          <a:p>
            <a:pPr lvl="2"/>
            <a:r>
              <a:rPr lang="en-US"/>
              <a:t>DSC resources</a:t>
            </a:r>
          </a:p>
          <a:p>
            <a:pPr lvl="2"/>
            <a:endParaRPr lang="en-US"/>
          </a:p>
          <a:p>
            <a:pPr lvl="1"/>
            <a:endParaRPr lang="en-US" dirty="0"/>
          </a:p>
        </p:txBody>
      </p:sp>
    </p:spTree>
    <p:extLst>
      <p:ext uri="{BB962C8B-B14F-4D97-AF65-F5344CB8AC3E}">
        <p14:creationId xmlns:p14="http://schemas.microsoft.com/office/powerpoint/2010/main" val="2481899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t>Taking advantage of existing templates</a:t>
            </a:r>
          </a:p>
        </p:txBody>
      </p:sp>
      <p:sp>
        <p:nvSpPr>
          <p:cNvPr id="3" name="Text Placeholder 2"/>
          <p:cNvSpPr>
            <a:spLocks noGrp="1"/>
          </p:cNvSpPr>
          <p:nvPr>
            <p:ph type="body" sz="quarter" idx="10"/>
          </p:nvPr>
        </p:nvSpPr>
        <p:spPr>
          <a:xfrm>
            <a:off x="269241" y="1189176"/>
            <a:ext cx="5378548" cy="5325924"/>
          </a:xfrm>
        </p:spPr>
        <p:txBody>
          <a:bodyPr>
            <a:normAutofit/>
          </a:bodyPr>
          <a:lstStyle/>
          <a:p>
            <a:r>
              <a:rPr lang="en-US" dirty="0"/>
              <a:t>Azure quick-start templates</a:t>
            </a:r>
          </a:p>
          <a:p>
            <a:pPr lvl="1"/>
            <a:r>
              <a:rPr lang="en-US" dirty="0"/>
              <a:t>http://aka.ms/qst</a:t>
            </a:r>
          </a:p>
          <a:p>
            <a:endParaRPr lang="en-US" dirty="0"/>
          </a:p>
          <a:p>
            <a:r>
              <a:rPr lang="en-US" dirty="0"/>
              <a:t>Azure Marketplace (portal)</a:t>
            </a:r>
          </a:p>
          <a:p>
            <a:pPr lvl="1"/>
            <a:r>
              <a:rPr lang="en-US" dirty="0"/>
              <a:t>Examples</a:t>
            </a:r>
          </a:p>
          <a:p>
            <a:pPr lvl="2"/>
            <a:r>
              <a:rPr lang="en-US" dirty="0"/>
              <a:t>SQL Server Always-On Cluster</a:t>
            </a:r>
          </a:p>
          <a:p>
            <a:pPr lvl="2"/>
            <a:r>
              <a:rPr lang="en-US" dirty="0"/>
              <a:t>SharePoint 2013 HA Farm</a:t>
            </a:r>
          </a:p>
          <a:p>
            <a:pPr lvl="2"/>
            <a:r>
              <a:rPr lang="en-US" dirty="0"/>
              <a:t>Preconfigured DC/OS cluster </a:t>
            </a:r>
          </a:p>
          <a:p>
            <a:pPr lvl="2"/>
            <a:endParaRPr lang="en-US" dirty="0"/>
          </a:p>
        </p:txBody>
      </p:sp>
      <p:sp>
        <p:nvSpPr>
          <p:cNvPr id="6" name="Text Placeholder 5"/>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6541895" y="1891488"/>
            <a:ext cx="5390325" cy="3284570"/>
          </a:xfrm>
          <a:prstGeom prst="rect">
            <a:avLst/>
          </a:prstGeom>
        </p:spPr>
      </p:pic>
    </p:spTree>
    <p:extLst>
      <p:ext uri="{BB962C8B-B14F-4D97-AF65-F5344CB8AC3E}">
        <p14:creationId xmlns:p14="http://schemas.microsoft.com/office/powerpoint/2010/main" val="700537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Resource Manager templates</a:t>
            </a:r>
            <a:br>
              <a:rPr lang="en-US" dirty="0"/>
            </a:b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024745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Authoring ARM templates</a:t>
            </a:r>
          </a:p>
        </p:txBody>
      </p:sp>
    </p:spTree>
    <p:extLst>
      <p:ext uri="{BB962C8B-B14F-4D97-AF65-F5344CB8AC3E}">
        <p14:creationId xmlns:p14="http://schemas.microsoft.com/office/powerpoint/2010/main" val="3616780529"/>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205</TotalTime>
  <Words>1047</Words>
  <Application>Microsoft Office PowerPoint</Application>
  <PresentationFormat>Widescreen</PresentationFormat>
  <Paragraphs>213</Paragraphs>
  <Slides>26</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Consolas</vt:lpstr>
      <vt:lpstr>Courier New</vt:lpstr>
      <vt:lpstr>Segoe UI</vt:lpstr>
      <vt:lpstr>Segoe UI Light</vt:lpstr>
      <vt:lpstr>Wingdings</vt:lpstr>
      <vt:lpstr>WHITE TEMPLATE</vt:lpstr>
      <vt:lpstr>COLOR TEMPLATE</vt:lpstr>
      <vt:lpstr>Infrastructure as Code (IAC)</vt:lpstr>
      <vt:lpstr>Agenda</vt:lpstr>
      <vt:lpstr>Azure Resource Manager (ARM)</vt:lpstr>
      <vt:lpstr>Provisioning Resources Using ARM </vt:lpstr>
      <vt:lpstr>Azure Resource Manager Architecture</vt:lpstr>
      <vt:lpstr>Artifacts of a template</vt:lpstr>
      <vt:lpstr>Taking advantage of existing templates</vt:lpstr>
      <vt:lpstr>Demo: Azure Resource Manager templates </vt:lpstr>
      <vt:lpstr>Authoring ARM templates</vt:lpstr>
      <vt:lpstr>ARM template structure</vt:lpstr>
      <vt:lpstr>Common ARM template functions</vt:lpstr>
      <vt:lpstr>Using Visual Studio to author ARM templates</vt:lpstr>
      <vt:lpstr>Demo: Author an ARM template using Visual Studio</vt:lpstr>
      <vt:lpstr>Deploying ARM templates</vt:lpstr>
      <vt:lpstr>Methods for deploying ARM templates</vt:lpstr>
      <vt:lpstr>Deploying ARM templates</vt:lpstr>
      <vt:lpstr>Demo: Deploying ARM templates</vt:lpstr>
      <vt:lpstr>Desired State Configuration (DSC)</vt:lpstr>
      <vt:lpstr>DSC for Azure</vt:lpstr>
      <vt:lpstr>DSC Example: Built-in Resources </vt:lpstr>
      <vt:lpstr>DSC Resources</vt:lpstr>
      <vt:lpstr>DSC Example: Resource-Kit Resources </vt:lpstr>
      <vt:lpstr>DSC Logs (on the virtual machine)</vt:lpstr>
      <vt:lpstr>Demo: Desired State Configuration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(IAC)</dc:title>
  <dc:creator>Israel Vega</dc:creator>
  <cp:lastModifiedBy>Israel Vega</cp:lastModifiedBy>
  <cp:revision>10</cp:revision>
  <dcterms:created xsi:type="dcterms:W3CDTF">2016-10-05T21:25:00Z</dcterms:created>
  <dcterms:modified xsi:type="dcterms:W3CDTF">2016-10-06T00:50:07Z</dcterms:modified>
</cp:coreProperties>
</file>